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408" r:id="rId42"/>
    <p:sldId id="419" r:id="rId43"/>
    <p:sldId id="409" r:id="rId44"/>
    <p:sldId id="420" r:id="rId45"/>
    <p:sldId id="410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395" r:id="rId54"/>
    <p:sldId id="363" r:id="rId55"/>
    <p:sldId id="351" r:id="rId56"/>
    <p:sldId id="350" r:id="rId57"/>
    <p:sldId id="353" r:id="rId58"/>
    <p:sldId id="356" r:id="rId59"/>
    <p:sldId id="421" r:id="rId60"/>
    <p:sldId id="396" r:id="rId61"/>
    <p:sldId id="397" r:id="rId62"/>
    <p:sldId id="398" r:id="rId63"/>
    <p:sldId id="399" r:id="rId64"/>
    <p:sldId id="400" r:id="rId65"/>
    <p:sldId id="407" r:id="rId66"/>
    <p:sldId id="401" r:id="rId67"/>
    <p:sldId id="357" r:id="rId68"/>
    <p:sldId id="422" r:id="rId69"/>
    <p:sldId id="358" r:id="rId70"/>
    <p:sldId id="402" r:id="rId71"/>
    <p:sldId id="403" r:id="rId72"/>
    <p:sldId id="404" r:id="rId73"/>
    <p:sldId id="359" r:id="rId74"/>
    <p:sldId id="360" r:id="rId75"/>
    <p:sldId id="361" r:id="rId76"/>
    <p:sldId id="362" r:id="rId77"/>
    <p:sldId id="364" r:id="rId78"/>
    <p:sldId id="365" r:id="rId79"/>
    <p:sldId id="372" r:id="rId80"/>
    <p:sldId id="383" r:id="rId81"/>
    <p:sldId id="366" r:id="rId82"/>
    <p:sldId id="376" r:id="rId83"/>
    <p:sldId id="380" r:id="rId84"/>
    <p:sldId id="381" r:id="rId85"/>
    <p:sldId id="373" r:id="rId8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4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4" Type="http://schemas.openxmlformats.org/officeDocument/2006/relationships/image" Target="../media/image4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0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7" Type="http://schemas.openxmlformats.org/officeDocument/2006/relationships/hyperlink" Target="https://arxiv.org/pdf/1502.03167v3.pdf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hyperlink" Target="http://arxiv.org/pdf/1409.155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F075-6CFB-270F-F6E2-4FC45155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51D0-6CC5-0EBB-6111-0F99EE66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F0C7-DE72-7B5A-DF20-F47C98F4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6E3DC-CF70-D781-CD19-8940982A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3C90EC2-D781-14D0-191D-FB412A3F95A0}"/>
              </a:ext>
            </a:extLst>
          </p:cNvPr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7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C85D-4CE2-142F-9F3E-7F6BE9B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vs.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C66C1-BF1D-23B8-95D2-6E1AC3F31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versions of class used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Changed in 2023 to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Easier to use</a:t>
            </a:r>
          </a:p>
          <a:p>
            <a:pPr lvl="1"/>
            <a:r>
              <a:rPr lang="en-US" dirty="0"/>
              <a:t>More widely-used in academic settings</a:t>
            </a:r>
          </a:p>
          <a:p>
            <a:r>
              <a:rPr lang="en-US" dirty="0"/>
              <a:t>TF slides are still available</a:t>
            </a:r>
          </a:p>
          <a:p>
            <a:endParaRPr lang="en-US" dirty="0"/>
          </a:p>
          <a:p>
            <a:r>
              <a:rPr lang="en-US" dirty="0"/>
              <a:t>Most concepts are very similar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8F78-6BC9-560E-9F1C-7F562842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1028" name="Picture 4" descr="TensorFlow TFX Customer Reviews 2025 | Machine Learning ...">
            <a:extLst>
              <a:ext uri="{FF2B5EF4-FFF2-40B4-BE49-F238E27FC236}">
                <a16:creationId xmlns:a16="http://schemas.microsoft.com/office/drawing/2014/main" id="{E1664659-CD79-05B6-1A3B-ABA6C4B2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82" y="1274821"/>
            <a:ext cx="5054317" cy="16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 logo - Social media &amp; Logos Icons">
            <a:extLst>
              <a:ext uri="{FF2B5EF4-FFF2-40B4-BE49-F238E27FC236}">
                <a16:creationId xmlns:a16="http://schemas.microsoft.com/office/drawing/2014/main" id="{AA263D03-0791-05CC-E1F8-2A6F97AC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19" y="3183244"/>
            <a:ext cx="4585349" cy="22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302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B229-AB2D-A657-A003-9F081697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699-992B-8C9E-214C-500F876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DED4-105B-14FA-62EC-34E8D2DD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nn.Conv2d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4118-0BD2-332C-2276-F9133865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1C1BE-B000-8F71-BBE9-583B09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647" y="4094983"/>
            <a:ext cx="6972487" cy="19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6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0B48-EF5C-3B25-6542-F1866D51D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BB9B-5776-0EE0-2AC9-3138B1EF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PyTorch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BCEA2-9EFC-D40A-0D78-A8CC9E38B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4696" y="1539277"/>
                <a:ext cx="4250404" cy="4329817"/>
              </a:xfrm>
            </p:spPr>
            <p:txBody>
              <a:bodyPr/>
              <a:lstStyle/>
              <a:p>
                <a:r>
                  <a:rPr lang="en-US" dirty="0"/>
                  <a:t>Create a single layer model</a:t>
                </a:r>
              </a:p>
              <a:p>
                <a:r>
                  <a:rPr lang="en-US" dirty="0"/>
                  <a:t>Use the Conv2D layer</a:t>
                </a:r>
              </a:p>
              <a:p>
                <a:r>
                  <a:rPr lang="en-US" dirty="0"/>
                  <a:t>Specify</a:t>
                </a:r>
              </a:p>
              <a:p>
                <a:pPr lvl="1"/>
                <a:r>
                  <a:rPr lang="en-US" dirty="0"/>
                  <a:t>Kernel size</a:t>
                </a:r>
              </a:p>
              <a:p>
                <a:pPr lvl="1"/>
                <a:r>
                  <a:rPr lang="en-US" dirty="0"/>
                  <a:t>Number of input channels</a:t>
                </a:r>
              </a:p>
              <a:p>
                <a:pPr lvl="1"/>
                <a:r>
                  <a:rPr lang="en-US" dirty="0"/>
                  <a:t>Number of output channels</a:t>
                </a:r>
              </a:p>
              <a:p>
                <a:pPr lvl="1"/>
                <a:r>
                  <a:rPr lang="en-US" dirty="0"/>
                  <a:t>Padding </a:t>
                </a:r>
              </a:p>
              <a:p>
                <a:r>
                  <a:rPr lang="en-US" dirty="0"/>
                  <a:t>Padding for kernel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Padding=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Valid mode</a:t>
                </a:r>
              </a:p>
              <a:p>
                <a:pPr lvl="1"/>
                <a:r>
                  <a:rPr lang="en-US" dirty="0"/>
                  <a:t>Padding=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Same mode</a:t>
                </a:r>
              </a:p>
              <a:p>
                <a:pPr lvl="1"/>
                <a:r>
                  <a:rPr lang="en-US" dirty="0"/>
                  <a:t>Padding=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Full mode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BCEA2-9EFC-D40A-0D78-A8CC9E38B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4696" y="1539277"/>
                <a:ext cx="4250404" cy="4329817"/>
              </a:xfrm>
              <a:blipFill>
                <a:blip r:embed="rId2"/>
                <a:stretch>
                  <a:fillRect l="-344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5857-9D55-7FD4-6CCA-FFD65BC6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1A29F-BC4F-C61E-46BD-62F50258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35" y="1769359"/>
            <a:ext cx="5825016" cy="1659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325AE-AEF9-0D81-A827-C268DAD5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3888017"/>
            <a:ext cx="493463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7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8156-0C1A-FE80-A787-03D288DE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E9D-4395-5B6A-957F-8108B163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C5A55-E215-2A7F-665B-A434301F7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CD737-4C29-2791-7F03-A0599087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85581-7BE0-E7F6-F770-BB0CEF69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934B74-2B58-4D89-0FAA-042DEBFE1D59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2267D-B91D-6D54-725A-6B658CE69E78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9C5032-7DAA-FD7F-263B-459D5690004F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093A85-8652-389C-0CEB-9CD6B543BF70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BEA90-0120-8D7A-EBD2-08F8988B097B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5C4C7-4792-6C04-95DF-9A15CE7695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8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DC3E-FFEC-619C-206F-EFDFDF04A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2293-018B-482B-CD40-E5B3933C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B2A9-62B9-862A-8FD1-0F9025F4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040" y="1539277"/>
            <a:ext cx="4196639" cy="4329817"/>
          </a:xfrm>
        </p:spPr>
        <p:txBody>
          <a:bodyPr/>
          <a:lstStyle/>
          <a:p>
            <a:r>
              <a:rPr lang="en-US" dirty="0"/>
              <a:t>Convert image to </a:t>
            </a:r>
            <a:r>
              <a:rPr lang="en-US" dirty="0" err="1"/>
              <a:t>PyTorch</a:t>
            </a:r>
            <a:r>
              <a:rPr lang="en-US" dirty="0"/>
              <a:t> Tensor</a:t>
            </a:r>
          </a:p>
          <a:p>
            <a:pPr lvl="1"/>
            <a:r>
              <a:rPr lang="en-US" dirty="0"/>
              <a:t>Add dimensions for batch and channel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 the weights to the two filters</a:t>
            </a:r>
          </a:p>
          <a:p>
            <a:pPr lvl="1"/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  <a:p>
            <a:endParaRPr lang="en-US" dirty="0"/>
          </a:p>
          <a:p>
            <a:r>
              <a:rPr lang="en-US" dirty="0"/>
              <a:t>Convert output back to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B9AC1-F0EC-EBF7-4B28-F766AA17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614A9C-5492-3FA1-63C0-BB5B45B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9" y="1389648"/>
            <a:ext cx="4486901" cy="1028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67B4B6-816E-DBA0-6CB4-529CDD72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857306"/>
            <a:ext cx="473458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7464C-71E6-19CD-DE8C-54B5B574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232D-21B9-31FF-F688-E3453532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8F29-EEFA-CE4E-CE71-018BA147F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79887-C03D-801F-7F0A-AFF66E22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26C0D5-BB99-9FFC-FE4F-C9E15DDE9BE4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574BA-7E0D-69FB-1CC5-331CF6E7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6C0CE-2D5D-29A2-B0DB-0752B9AC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539A9-679D-256C-3E71-C40A854E714A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016A6-2581-B6C3-C99F-79993CC9A3BC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AD713-8576-7F29-A797-E096469B5F6A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E6695-834A-0ED1-8068-4F81580C7BF7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40F10-1553-5D89-3D27-D3FFD5D55BAC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1BB716-1CCA-12EC-CDA2-4FD510C1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77" y="1715892"/>
            <a:ext cx="435353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2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3C22-337C-6B9F-480D-251C63E0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C373-18EB-38CE-F770-86B53E31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4EBAA-333A-82ED-676E-FB4B278B7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D5E70-9747-512B-8214-7894AA31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8C216-EA95-2EB6-3DB7-9F3BF549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65777-B608-22ED-3519-08297B976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2808E6-E176-60AF-E5B7-74C18593B559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517041-26E7-0038-4F00-C7344DE3E7C3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8646F-4AE7-1788-8F31-30C3B11DFE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5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308C-19F7-8782-1F48-08F3BB0EA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1BD0-E10D-0978-88DB-B1E5E87B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A690E-C199-6BB8-A726-44F4440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(3, 368, 488)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(4,360,479)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4C02-0914-FE7D-EF12-EF8D20CB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50799-C5B1-8388-7C49-96B3C5C8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9" y="1539277"/>
            <a:ext cx="5210902" cy="179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A945E-1ABA-3A4B-8753-E394906E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46" y="3590840"/>
            <a:ext cx="3009724" cy="14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7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F80B-E248-CC06-0E1F-DA07E744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5883-AA14-242D-EB4D-076F6886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EAA7D-1230-6D54-AC95-C01247B82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A5684-5548-705A-CDE1-C6BA451A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39148-143D-51A5-9C73-314A0CCD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78" y="1607873"/>
            <a:ext cx="406774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3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968A-D270-74C7-5696-099272F49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B308-504A-C771-A7F4-C1DC4D29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7537-E3A7-1810-40D5-AF5198B5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97425-7077-B534-A0B6-C39D7C44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416CA-7919-C267-DFC7-8B2B5189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262EE5-448A-D93E-01DB-44618C7EC039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097A-FAF9-CACF-EF58-0F32E7C5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F53830-643D-BA19-3003-92F8F93985CA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D368CB-867D-FE78-CFC0-3EE2D4558688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FC3E9-0CED-63F1-36E2-D1BCFBA70945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F3A006-CD0A-751B-35CA-D47309BBE675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E1FDA-EBC6-675B-828D-A9DB2371E7E2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FA90-B3B9-8E3E-7108-50E7703F02DF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6D402-3899-092A-E44B-77E48887AD89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A6645-B5D0-66FE-B8E3-052C306AADB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340228-7BD3-C1BB-79D9-E0F59652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35" y="3251418"/>
            <a:ext cx="4842345" cy="3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0DB00-0328-3BC5-DB4F-8028B8F0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C3E4-548D-877A-9B49-C58E4684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C8DA-3BAD-7433-B2E0-045FF480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9AABF-B56E-A391-CE39-E4FEC52D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9C5E2-5B71-43D4-F906-AC56D497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CA56A-4E4D-E4C9-377D-30DA5E50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39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0" t="-1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AFE4-12DC-C644-0017-759952B1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Pricing on Google Colab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F5389AC-C73C-F335-5AC5-0838673BA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594805"/>
              </p:ext>
            </p:extLst>
          </p:nvPr>
        </p:nvGraphicFramePr>
        <p:xfrm>
          <a:off x="989011" y="1838406"/>
          <a:ext cx="8963370" cy="2442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74">
                  <a:extLst>
                    <a:ext uri="{9D8B030D-6E8A-4147-A177-3AD203B41FA5}">
                      <a16:colId xmlns:a16="http://schemas.microsoft.com/office/drawing/2014/main" val="4447811"/>
                    </a:ext>
                  </a:extLst>
                </a:gridCol>
                <a:gridCol w="1792674">
                  <a:extLst>
                    <a:ext uri="{9D8B030D-6E8A-4147-A177-3AD203B41FA5}">
                      <a16:colId xmlns:a16="http://schemas.microsoft.com/office/drawing/2014/main" val="3559059904"/>
                    </a:ext>
                  </a:extLst>
                </a:gridCol>
                <a:gridCol w="1792674">
                  <a:extLst>
                    <a:ext uri="{9D8B030D-6E8A-4147-A177-3AD203B41FA5}">
                      <a16:colId xmlns:a16="http://schemas.microsoft.com/office/drawing/2014/main" val="1003555858"/>
                    </a:ext>
                  </a:extLst>
                </a:gridCol>
                <a:gridCol w="1792674">
                  <a:extLst>
                    <a:ext uri="{9D8B030D-6E8A-4147-A177-3AD203B41FA5}">
                      <a16:colId xmlns:a16="http://schemas.microsoft.com/office/drawing/2014/main" val="3780776299"/>
                    </a:ext>
                  </a:extLst>
                </a:gridCol>
                <a:gridCol w="1792674">
                  <a:extLst>
                    <a:ext uri="{9D8B030D-6E8A-4147-A177-3AD203B41FA5}">
                      <a16:colId xmlns:a16="http://schemas.microsoft.com/office/drawing/2014/main" val="1129322544"/>
                    </a:ext>
                  </a:extLst>
                </a:gridCol>
              </a:tblGrid>
              <a:tr h="773110"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TFLOPS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ImageNet training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589279"/>
                  </a:ext>
                </a:extLst>
              </a:tr>
              <a:tr h="773110">
                <a:tc>
                  <a:txBody>
                    <a:bodyPr/>
                    <a:lstStyle/>
                    <a:p>
                      <a:r>
                        <a:rPr lang="en-US" dirty="0"/>
                        <a:t>T4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78180"/>
                  </a:ext>
                </a:extLst>
              </a:tr>
              <a:tr h="447913"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$0.60-$1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304667"/>
                  </a:ext>
                </a:extLst>
              </a:tr>
              <a:tr h="447913"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2601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3185C-067B-474B-5DEC-624DE7D5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AA327-4B1A-D383-8310-DC84F35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206" y="4492337"/>
            <a:ext cx="3564835" cy="2187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2B6882-9E63-2DBC-7F04-14153011D422}"/>
              </a:ext>
            </a:extLst>
          </p:cNvPr>
          <p:cNvSpPr txBox="1"/>
          <p:nvPr/>
        </p:nvSpPr>
        <p:spPr>
          <a:xfrm>
            <a:off x="1097280" y="4744278"/>
            <a:ext cx="426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 ResNet-50 on ImageNet with  90 epochs</a:t>
            </a:r>
            <a:br>
              <a:rPr lang="en-US" dirty="0"/>
            </a:br>
            <a:r>
              <a:rPr lang="en-US" dirty="0"/>
              <a:t>     Time can be reduces with multiple GPUs</a:t>
            </a:r>
          </a:p>
        </p:txBody>
      </p:sp>
    </p:spTree>
    <p:extLst>
      <p:ext uri="{BB962C8B-B14F-4D97-AF65-F5344CB8AC3E}">
        <p14:creationId xmlns:p14="http://schemas.microsoft.com/office/powerpoint/2010/main" val="7618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7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B702-8D51-4849-195B-6641D195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69FB-6282-B6A4-269C-75E75F916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Model Hub for Pretrained Transformers: </a:t>
            </a:r>
          </a:p>
          <a:p>
            <a:pPr lvl="1"/>
            <a:r>
              <a:rPr lang="en-US" dirty="0"/>
              <a:t>Thousands of pretrained models (e.g., </a:t>
            </a:r>
            <a:r>
              <a:rPr lang="en-US" dirty="0" err="1"/>
              <a:t>ViT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Swin) </a:t>
            </a:r>
          </a:p>
          <a:p>
            <a:pPr lvl="1"/>
            <a:r>
              <a:rPr lang="en-US" dirty="0"/>
              <a:t>Can be fine-tuned for custom image classification tasks.</a:t>
            </a:r>
          </a:p>
          <a:p>
            <a:r>
              <a:rPr lang="en-US" dirty="0"/>
              <a:t>Supports Vision Transformers (</a:t>
            </a:r>
            <a:r>
              <a:rPr lang="en-US" dirty="0" err="1"/>
              <a:t>ViT</a:t>
            </a:r>
            <a:r>
              <a:rPr lang="en-US" dirty="0"/>
              <a:t>) </a:t>
            </a:r>
          </a:p>
          <a:p>
            <a:r>
              <a:rPr lang="en-US" dirty="0"/>
              <a:t>Plug-and-Play APIs</a:t>
            </a:r>
          </a:p>
          <a:p>
            <a:r>
              <a:rPr lang="en-US" dirty="0"/>
              <a:t>Datasets Library</a:t>
            </a:r>
          </a:p>
          <a:p>
            <a:r>
              <a:rPr lang="en-US" dirty="0"/>
              <a:t>Trainer API for Fine-Tuning</a:t>
            </a:r>
          </a:p>
          <a:p>
            <a:r>
              <a:rPr lang="en-US" dirty="0"/>
              <a:t>Community and Documentation: </a:t>
            </a:r>
          </a:p>
          <a:p>
            <a:pPr lvl="1"/>
            <a:r>
              <a:rPr lang="en-US" dirty="0"/>
              <a:t>Rich tutorials, Colab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3C8D-70AE-A9CE-2209-7F1E3A0D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2051" name="Picture 3" descr="Brand assets - Hugging Face">
            <a:extLst>
              <a:ext uri="{FF2B5EF4-FFF2-40B4-BE49-F238E27FC236}">
                <a16:creationId xmlns:a16="http://schemas.microsoft.com/office/drawing/2014/main" id="{A38B6100-7FF0-A3BE-5B48-ACDBE869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38" y="243485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A02E6-C64A-CC2A-1DFF-C83D1170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324"/>
          <a:stretch>
            <a:fillRect/>
          </a:stretch>
        </p:blipFill>
        <p:spPr>
          <a:xfrm>
            <a:off x="8679938" y="842194"/>
            <a:ext cx="3212141" cy="1656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3F7AD-4DF7-3AF5-90DD-EB997D1D3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77" y="2605293"/>
            <a:ext cx="5594352" cy="326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67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1C3DC-95B6-E83F-68A5-0999C36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16" y="1533666"/>
            <a:ext cx="3010320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E88FE-563F-DBE6-4AD0-87B44F85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00" y="2047599"/>
            <a:ext cx="5887272" cy="202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539" y="3939546"/>
            <a:ext cx="6022283" cy="2029108"/>
          </a:xfrm>
        </p:spPr>
        <p:txBody>
          <a:bodyPr>
            <a:normAutofit/>
          </a:bodyPr>
          <a:lstStyle/>
          <a:p>
            <a:r>
              <a:rPr lang="en-US" dirty="0"/>
              <a:t>Hugging face API comes via transformers package</a:t>
            </a:r>
          </a:p>
          <a:p>
            <a:r>
              <a:rPr lang="en-US" dirty="0"/>
              <a:t>Load the data set and pretrained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33" y="4094699"/>
            <a:ext cx="6069747" cy="1774395"/>
          </a:xfrm>
        </p:spPr>
        <p:txBody>
          <a:bodyPr>
            <a:normAutofit/>
          </a:bodyPr>
          <a:lstStyle/>
          <a:p>
            <a:r>
              <a:rPr lang="en-US" dirty="0"/>
              <a:t>3 Stages.  Each stage has multiple layers</a:t>
            </a:r>
          </a:p>
          <a:p>
            <a:r>
              <a:rPr lang="en-US" dirty="0"/>
              <a:t>11 million parameters!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A52D6-4FE6-E8BE-9D76-36CCD939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70337"/>
            <a:ext cx="5201376" cy="1181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7FB4B-FBC4-AFAD-54FC-AE965380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53" y="1501750"/>
            <a:ext cx="4862237" cy="204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360BBE-488C-07FE-7EB0-1A86C354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11" y="3195125"/>
            <a:ext cx="2734057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68B1F-88F1-7C61-BFDA-F7693657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81" y="3134036"/>
            <a:ext cx="5887272" cy="3362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40172-B11A-5188-372E-BCA4F270D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32" y="1530484"/>
            <a:ext cx="5009909" cy="7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85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54737</TotalTime>
  <Words>4736</Words>
  <Application>Microsoft Office PowerPoint</Application>
  <PresentationFormat>Widescreen</PresentationFormat>
  <Paragraphs>824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PyTorch vs. Tensorflow</vt:lpstr>
      <vt:lpstr>Creating Convolutional Layers in Keras</vt:lpstr>
      <vt:lpstr>Create a Layer in PyTorch</vt:lpstr>
      <vt:lpstr>Example 1:  Gradients of a BW image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GPU Pricing on Google Colab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Hugging Face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Parameters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762</cp:revision>
  <cp:lastPrinted>2018-04-08T23:42:36Z</cp:lastPrinted>
  <dcterms:created xsi:type="dcterms:W3CDTF">2015-03-22T11:15:32Z</dcterms:created>
  <dcterms:modified xsi:type="dcterms:W3CDTF">2025-11-11T15:19:37Z</dcterms:modified>
</cp:coreProperties>
</file>